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8" r:id="rId3"/>
    <p:sldId id="257"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03.02.2021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03.02.2021</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03.02.2021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03.02.2021</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03.02.2021</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03.02.2021</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03.02.2021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pedrada.com.ua/article/2895-bkdo-2020-prokt-novogo-standartu-doshklno-osvti"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5220072" y="260648"/>
            <a:ext cx="3238128" cy="2736304"/>
          </a:xfrm>
        </p:spPr>
        <p:txBody>
          <a:bodyPr>
            <a:noAutofit/>
          </a:bodyPr>
          <a:lstStyle/>
          <a:p>
            <a:r>
              <a:rPr lang="uk-UA" sz="3600" dirty="0" smtClean="0">
                <a:solidFill>
                  <a:srgbClr val="0070C0"/>
                </a:solidFill>
                <a:latin typeface="Times New Roman" pitchFamily="18" charset="0"/>
                <a:cs typeface="Times New Roman" pitchFamily="18" charset="0"/>
              </a:rPr>
              <a:t>Оновлений Базовий компонент дошкільної освіти</a:t>
            </a:r>
            <a:endParaRPr lang="ru-RU" sz="3600" dirty="0">
              <a:solidFill>
                <a:srgbClr val="0070C0"/>
              </a:solidFill>
              <a:latin typeface="Times New Roman" pitchFamily="18" charset="0"/>
              <a:cs typeface="Times New Roman" pitchFamily="18" charset="0"/>
            </a:endParaRPr>
          </a:p>
        </p:txBody>
      </p:sp>
      <p:sp>
        <p:nvSpPr>
          <p:cNvPr id="6" name="Содержимое 5"/>
          <p:cNvSpPr>
            <a:spLocks noGrp="1"/>
          </p:cNvSpPr>
          <p:nvPr>
            <p:ph type="subTitle" idx="1"/>
          </p:nvPr>
        </p:nvSpPr>
        <p:spPr>
          <a:xfrm>
            <a:off x="5076056" y="5003322"/>
            <a:ext cx="3888432" cy="1371600"/>
          </a:xfrm>
        </p:spPr>
        <p:txBody>
          <a:bodyPr>
            <a:normAutofit lnSpcReduction="10000"/>
          </a:bodyPr>
          <a:lstStyle/>
          <a:p>
            <a:pPr>
              <a:buNone/>
            </a:pPr>
            <a:r>
              <a:rPr lang="uk-UA" dirty="0" err="1" smtClean="0">
                <a:solidFill>
                  <a:srgbClr val="7030A0"/>
                </a:solidFill>
                <a:latin typeface="Times New Roman" pitchFamily="18" charset="0"/>
                <a:cs typeface="Times New Roman" pitchFamily="18" charset="0"/>
              </a:rPr>
              <a:t>Мосьпан</a:t>
            </a:r>
            <a:r>
              <a:rPr lang="uk-UA" dirty="0" smtClean="0">
                <a:solidFill>
                  <a:srgbClr val="7030A0"/>
                </a:solidFill>
                <a:latin typeface="Times New Roman" pitchFamily="18" charset="0"/>
                <a:cs typeface="Times New Roman" pitchFamily="18" charset="0"/>
              </a:rPr>
              <a:t> Світлана Миколаївна, вихователь-методист </a:t>
            </a:r>
            <a:r>
              <a:rPr lang="uk-UA" dirty="0" err="1" smtClean="0">
                <a:solidFill>
                  <a:srgbClr val="7030A0"/>
                </a:solidFill>
                <a:latin typeface="Times New Roman" pitchFamily="18" charset="0"/>
                <a:cs typeface="Times New Roman" pitchFamily="18" charset="0"/>
              </a:rPr>
              <a:t>Зачепилівського</a:t>
            </a:r>
            <a:r>
              <a:rPr lang="uk-UA" dirty="0" smtClean="0">
                <a:solidFill>
                  <a:srgbClr val="7030A0"/>
                </a:solidFill>
                <a:latin typeface="Times New Roman" pitchFamily="18" charset="0"/>
                <a:cs typeface="Times New Roman" pitchFamily="18" charset="0"/>
              </a:rPr>
              <a:t> ДНЗ я/с </a:t>
            </a:r>
            <a:r>
              <a:rPr lang="uk-UA" dirty="0" err="1" smtClean="0">
                <a:solidFill>
                  <a:srgbClr val="7030A0"/>
                </a:solidFill>
                <a:latin typeface="Times New Roman" pitchFamily="18" charset="0"/>
                <a:cs typeface="Times New Roman" pitchFamily="18" charset="0"/>
              </a:rPr>
              <a:t>“Ромашка”</a:t>
            </a:r>
            <a:r>
              <a:rPr lang="uk-UA" dirty="0" smtClean="0">
                <a:solidFill>
                  <a:srgbClr val="7030A0"/>
                </a:solidFill>
                <a:latin typeface="Times New Roman" pitchFamily="18" charset="0"/>
                <a:cs typeface="Times New Roman" pitchFamily="18" charset="0"/>
              </a:rPr>
              <a:t> </a:t>
            </a:r>
            <a:r>
              <a:rPr lang="uk-UA" dirty="0" err="1" smtClean="0">
                <a:solidFill>
                  <a:srgbClr val="7030A0"/>
                </a:solidFill>
                <a:latin typeface="Times New Roman" pitchFamily="18" charset="0"/>
                <a:cs typeface="Times New Roman" pitchFamily="18" charset="0"/>
              </a:rPr>
              <a:t>Зачепилівської</a:t>
            </a:r>
            <a:r>
              <a:rPr lang="uk-UA" dirty="0" smtClean="0">
                <a:solidFill>
                  <a:srgbClr val="7030A0"/>
                </a:solidFill>
                <a:latin typeface="Times New Roman" pitchFamily="18" charset="0"/>
                <a:cs typeface="Times New Roman" pitchFamily="18" charset="0"/>
              </a:rPr>
              <a:t> селищної ради</a:t>
            </a:r>
            <a:endParaRPr lang="ru-RU" b="1" dirty="0">
              <a:solidFill>
                <a:srgbClr val="7030A0"/>
              </a:solidFill>
              <a:latin typeface="Times New Roman" pitchFamily="18" charset="0"/>
              <a:cs typeface="Times New Roman" pitchFamily="18" charset="0"/>
            </a:endParaRPr>
          </a:p>
        </p:txBody>
      </p:sp>
      <p:pic>
        <p:nvPicPr>
          <p:cNvPr id="1026" name="Picture 2" descr="D:\unnamed (2).jpg"/>
          <p:cNvPicPr>
            <a:picLocks noGrp="1" noChangeAspect="1" noChangeArrowheads="1"/>
          </p:cNvPicPr>
          <p:nvPr>
            <p:ph sz="quarter" idx="4294967295"/>
          </p:nvPr>
        </p:nvPicPr>
        <p:blipFill>
          <a:blip r:embed="rId2" cstate="print"/>
          <a:stretch>
            <a:fillRect/>
          </a:stretch>
        </p:blipFill>
        <p:spPr bwMode="auto">
          <a:xfrm>
            <a:off x="395536" y="188640"/>
            <a:ext cx="4392488" cy="638907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3600068708"/>
              </p:ext>
            </p:extLst>
          </p:nvPr>
        </p:nvGraphicFramePr>
        <p:xfrm>
          <a:off x="251520" y="548681"/>
          <a:ext cx="8496945" cy="604140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1162727">
                <a:tc rowSpan="3">
                  <a:txBody>
                    <a:bodyPr/>
                    <a:lstStyle/>
                    <a:p>
                      <a:r>
                        <a:rPr lang="uk-UA" dirty="0" smtClean="0">
                          <a:latin typeface="Times New Roman" panose="02020603050405020304" pitchFamily="18" charset="0"/>
                          <a:cs typeface="Times New Roman" panose="02020603050405020304" pitchFamily="18" charset="0"/>
                        </a:rPr>
                        <a:t>Особистість дитини</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Рухова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Наявність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стійкої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мотивації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щоденного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прояву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різних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видів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рухової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активності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підвищення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функціональних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можливостей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організму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вдосконалення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життєво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необхідних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рухових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умінь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навичок</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розвиток</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фізичних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якостей</a:t>
                      </a:r>
                      <a:endParaRPr kumimoji="0" lang="en-US" sz="14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r h="1800200">
                <a:tc vMerge="1">
                  <a:txBody>
                    <a:bodyPr/>
                    <a:lstStyle/>
                    <a:p>
                      <a:endParaRPr lang="en-US" dirty="0"/>
                    </a:p>
                  </a:txBody>
                  <a:tcPr/>
                </a:tc>
                <a:tc>
                  <a:txBody>
                    <a:bodyPr/>
                    <a:lstStyle/>
                    <a:p>
                      <a:r>
                        <a:rPr lang="uk-UA" sz="1600" dirty="0" err="1" smtClean="0">
                          <a:latin typeface="Times New Roman" panose="02020603050405020304" pitchFamily="18" charset="0"/>
                          <a:cs typeface="Times New Roman" panose="02020603050405020304" pitchFamily="18" charset="0"/>
                        </a:rPr>
                        <a:t>Здоров</a:t>
                      </a:r>
                      <a:r>
                        <a:rPr lang="en-US" sz="1600" dirty="0" smtClean="0">
                          <a:latin typeface="Times New Roman" panose="02020603050405020304" pitchFamily="18" charset="0"/>
                          <a:cs typeface="Times New Roman" panose="02020603050405020304" pitchFamily="18" charset="0"/>
                        </a:rPr>
                        <a:t>’</a:t>
                      </a:r>
                      <a:r>
                        <a:rPr lang="uk-UA" sz="1600" dirty="0" err="1" smtClean="0">
                          <a:latin typeface="Times New Roman" panose="02020603050405020304" pitchFamily="18" charset="0"/>
                          <a:cs typeface="Times New Roman" panose="02020603050405020304" pitchFamily="18" charset="0"/>
                        </a:rPr>
                        <a:t>язбережувальна</a:t>
                      </a:r>
                      <a:r>
                        <a:rPr lang="uk-UA" sz="1600" dirty="0" smtClean="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Сукупність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елементарних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знань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людину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здоров’я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здоровий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спосіб</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життя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Стійка</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мотивація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еколого-валеологічної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спрямованості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щодо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пізнання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себе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довкілля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яка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спонукає</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використання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навичок</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здоров’язбережувальної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поведінки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Потреба в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опануванні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способами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збереження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зміцнення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власного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здоров’я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орієнтованих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самопізнання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самореалізацію</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7142637"/>
                  </a:ext>
                </a:extLst>
              </a:tr>
              <a:tr h="728540">
                <a:tc vMerge="1">
                  <a:txBody>
                    <a:bodyPr/>
                    <a:lstStyle/>
                    <a:p>
                      <a:endParaRPr lang="en-US" dirty="0"/>
                    </a:p>
                  </a:txBody>
                  <a:tcPr/>
                </a:tc>
                <a:tc>
                  <a:txBody>
                    <a:bodyPr/>
                    <a:lstStyle/>
                    <a:p>
                      <a:r>
                        <a:rPr lang="uk-UA" sz="1600" dirty="0" smtClean="0">
                          <a:latin typeface="Times New Roman" panose="02020603050405020304" pitchFamily="18" charset="0"/>
                          <a:cs typeface="Times New Roman" panose="02020603050405020304" pitchFamily="18" charset="0"/>
                        </a:rPr>
                        <a:t>Особистісна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Реалізується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творчій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активності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всіх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специфічно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дитячих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видах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й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виявляється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має</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прояв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особистісних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якостях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від</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елементарних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уявлень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позитивного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ставлення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внутрішнього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світу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(думок,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почуттів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мрій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бажань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мотивів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планів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ідеалів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цілей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прагнень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становлення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основ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світогляду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розвиненості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свідомості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пізнавальної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активності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емоційної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сприйнятливості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позитивної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налаштованості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думок,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оптимістичними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переживаннями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реалістичними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намірами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965246234"/>
                  </a:ext>
                </a:extLst>
              </a:tr>
            </a:tbl>
          </a:graphicData>
        </a:graphic>
      </p:graphicFrame>
    </p:spTree>
    <p:extLst>
      <p:ext uri="{BB962C8B-B14F-4D97-AF65-F5344CB8AC3E}">
        <p14:creationId xmlns:p14="http://schemas.microsoft.com/office/powerpoint/2010/main" xmlns="" val="3428463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3737527887"/>
              </p:ext>
            </p:extLst>
          </p:nvPr>
        </p:nvGraphicFramePr>
        <p:xfrm>
          <a:off x="251520" y="548681"/>
          <a:ext cx="8496945" cy="4540420"/>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1162727">
                <a:tc rowSpan="2">
                  <a:txBody>
                    <a:bodyPr/>
                    <a:lstStyle/>
                    <a:p>
                      <a:r>
                        <a:rPr lang="uk-UA" dirty="0" smtClean="0">
                          <a:latin typeface="Times New Roman" panose="02020603050405020304" pitchFamily="18" charset="0"/>
                          <a:cs typeface="Times New Roman" panose="02020603050405020304" pitchFamily="18" charset="0"/>
                        </a:rPr>
                        <a:t>Дитина в сенсорно-пізнавальному</a:t>
                      </a:r>
                      <a:r>
                        <a:rPr lang="uk-UA" baseline="0" dirty="0" smtClean="0">
                          <a:latin typeface="Times New Roman" panose="02020603050405020304" pitchFamily="18" charset="0"/>
                          <a:cs typeface="Times New Roman" panose="02020603050405020304" pitchFamily="18" charset="0"/>
                        </a:rPr>
                        <a:t> просторі</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Предметно-практична,</a:t>
                      </a:r>
                    </a:p>
                    <a:p>
                      <a:r>
                        <a:rPr lang="uk-UA" sz="1600" dirty="0" smtClean="0">
                          <a:latin typeface="Times New Roman" panose="02020603050405020304" pitchFamily="18" charset="0"/>
                          <a:cs typeface="Times New Roman" panose="02020603050405020304" pitchFamily="18" charset="0"/>
                        </a:rPr>
                        <a:t>Технологічна</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Обізнаність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із</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засобами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предметно-</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практичними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допомогою</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дорослого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чи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самостійно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процесі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виконання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конструктивних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технічно-творчих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завдань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завдань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моделювання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Творчий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прояв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себе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самостійній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предметно-</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практичній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a:t>
                      </a:r>
                      <a:endParaRPr kumimoji="0" lang="en-US" sz="14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r h="2528740">
                <a:tc vMerge="1">
                  <a:txBody>
                    <a:bodyPr/>
                    <a:lstStyle/>
                    <a:p>
                      <a:endParaRPr lang="en-US" dirty="0"/>
                    </a:p>
                  </a:txBody>
                  <a:tcPr/>
                </a:tc>
                <a:tc>
                  <a:txBody>
                    <a:bodyPr/>
                    <a:lstStyle/>
                    <a:p>
                      <a:r>
                        <a:rPr lang="uk-UA" sz="1600" dirty="0" smtClean="0">
                          <a:latin typeface="Times New Roman" panose="02020603050405020304" pitchFamily="18" charset="0"/>
                          <a:cs typeface="Times New Roman" panose="02020603050405020304" pitchFamily="18" charset="0"/>
                        </a:rPr>
                        <a:t>Сенсорно-пізнавальна,</a:t>
                      </a:r>
                    </a:p>
                    <a:p>
                      <a:r>
                        <a:rPr lang="uk-UA" sz="1600" dirty="0" smtClean="0">
                          <a:latin typeface="Times New Roman" panose="02020603050405020304" pitchFamily="18" charset="0"/>
                          <a:cs typeface="Times New Roman" panose="02020603050405020304" pitchFamily="18" charset="0"/>
                        </a:rPr>
                        <a:t>Логіко-математична,</a:t>
                      </a:r>
                    </a:p>
                    <a:p>
                      <a:r>
                        <a:rPr lang="uk-UA" sz="1600" dirty="0" smtClean="0">
                          <a:latin typeface="Times New Roman" panose="02020603050405020304" pitchFamily="18" charset="0"/>
                          <a:cs typeface="Times New Roman" panose="02020603050405020304" pitchFamily="18" charset="0"/>
                        </a:rPr>
                        <a:t>Дослідницька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Наявність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базису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логіко-математичних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дослідницьких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знань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які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ґрунтуються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набутих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дитиною</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уміннях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навичках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пізнавальному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досвіді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забезпечують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використовувати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власну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сенсорну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систему в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процесі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логіко-математичної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дослідницької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діяльностей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яка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формується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просторі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предметно-</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практичної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предметно-</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ігрової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конструкторсько-будівельної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художньо-продуктивної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господарсько-побутової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діяльностей</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7142637"/>
                  </a:ext>
                </a:extLst>
              </a:tr>
            </a:tbl>
          </a:graphicData>
        </a:graphic>
      </p:graphicFrame>
    </p:spTree>
    <p:extLst>
      <p:ext uri="{BB962C8B-B14F-4D97-AF65-F5344CB8AC3E}">
        <p14:creationId xmlns:p14="http://schemas.microsoft.com/office/powerpoint/2010/main" xmlns="" val="1031956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4262455195"/>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в природному довкіллі</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Природничо-екологічна з навичками,</a:t>
                      </a:r>
                      <a:r>
                        <a:rPr lang="uk-UA" sz="1600" baseline="0" dirty="0" smtClean="0">
                          <a:latin typeface="Times New Roman" panose="02020603050405020304" pitchFamily="18" charset="0"/>
                          <a:cs typeface="Times New Roman" panose="02020603050405020304" pitchFamily="18" charset="0"/>
                        </a:rPr>
                        <a:t> що орієнтовані на сталий розвиток</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природодоцільної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поведінки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різних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життєвих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ситуаціях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що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ґрунтується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емоційно-ціннісному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ставленні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природи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знаннях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її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законів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формується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просторі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пізнавальної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дослідницької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трудової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ігрової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діяльностей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a:t>
                      </a:r>
                    </a:p>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Сформованість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моделей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поведінки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сталого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способу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життя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що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виявляються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сформованості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початкових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уявлень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сталі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поведінку</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усвідомленні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дошкільниками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необхідності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збереження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ресурсів</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планети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й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особистої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причетності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цього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розвиненості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дітей</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ефективних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звичок</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соціальної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поведінки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поводження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природними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ресурсами та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збереження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природи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4094751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1261782818"/>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Гра</a:t>
                      </a:r>
                      <a:r>
                        <a:rPr lang="uk-UA" baseline="0" dirty="0" smtClean="0">
                          <a:latin typeface="Times New Roman" panose="02020603050405020304" pitchFamily="18" charset="0"/>
                          <a:cs typeface="Times New Roman" panose="02020603050405020304" pitchFamily="18" charset="0"/>
                        </a:rPr>
                        <a:t> дитини</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Ігрова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вільної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емоційно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насиченої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спонтанної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активності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власної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ініціативи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якій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реалізується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можливість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застосування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наявних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освоєння</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нових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знань</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особистісного</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розвитку</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через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прагнення</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участі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житті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дорослих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шляхом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реалізації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інтересів</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ігрових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рольових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діях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узагальненій</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формі</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2709038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1315510166"/>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в соціумі</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Соціально-громадянська</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Ціннісне</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ставлення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себе,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прав і прав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інших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міжособистісної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взаємодії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 членами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сім’ї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родини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іншими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людьми,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однолітками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соціально-громадянському</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просторі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культурних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надбань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українського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народу,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представників</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різних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національностей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і культур;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прояв</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особистісних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якостей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соціальних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почуттів</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любові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Батьківщини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готовність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посильної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участі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демократичних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процесах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що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відбуваються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дитячих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осередках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громаді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суспільстві</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2828176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2349125480"/>
              </p:ext>
            </p:extLst>
          </p:nvPr>
        </p:nvGraphicFramePr>
        <p:xfrm>
          <a:off x="251520" y="548681"/>
          <a:ext cx="8496945" cy="540132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1162727">
                <a:tc rowSpan="3">
                  <a:txBody>
                    <a:bodyPr/>
                    <a:lstStyle/>
                    <a:p>
                      <a:r>
                        <a:rPr lang="uk-UA" dirty="0" smtClean="0">
                          <a:latin typeface="Times New Roman" panose="02020603050405020304" pitchFamily="18" charset="0"/>
                          <a:cs typeface="Times New Roman" panose="02020603050405020304" pitchFamily="18" charset="0"/>
                        </a:rPr>
                        <a:t>Мовлення дитини</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Мовленнєва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продукувати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звернення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думки,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враження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тощо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в будь-</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яких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формах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мовленнєвого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висловлювання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за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допомогою</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вербальних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невербальних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засобів</a:t>
                      </a:r>
                      <a:endParaRPr kumimoji="0" lang="en-US" sz="14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r h="1800200">
                <a:tc vMerge="1">
                  <a:txBody>
                    <a:bodyPr/>
                    <a:lstStyle/>
                    <a:p>
                      <a:endParaRPr lang="en-US" dirty="0"/>
                    </a:p>
                  </a:txBody>
                  <a:tcPr/>
                </a:tc>
                <a:tc>
                  <a:txBody>
                    <a:bodyPr/>
                    <a:lstStyle/>
                    <a:p>
                      <a:r>
                        <a:rPr lang="uk-UA" sz="1600" dirty="0" smtClean="0">
                          <a:latin typeface="Times New Roman" panose="02020603050405020304" pitchFamily="18" charset="0"/>
                          <a:cs typeface="Times New Roman" panose="02020603050405020304" pitchFamily="18" charset="0"/>
                        </a:rPr>
                        <a:t>Комунікативна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спілкування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однолітками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дорослими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будувати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діалог</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різних</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формах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конструктивної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взаємодії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підтримувати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партнерські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стосунки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заявляти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про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наміри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бажанні</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узгоджувати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інтереси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іншими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домовлятися</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за потреби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аргументовано</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відстоювати</a:t>
                      </a:r>
                      <a:r>
                        <a:rPr kumimoji="0" lang="ru-RU" sz="1400" b="0" i="0" kern="1200" dirty="0" smtClean="0">
                          <a:solidFill>
                            <a:schemeClr val="dk1"/>
                          </a:solidFill>
                          <a:effectLst/>
                          <a:latin typeface="Times New Roman" panose="02020603050405020304" pitchFamily="18" charset="0"/>
                          <a:ea typeface="+mn-ea"/>
                          <a:cs typeface="Times New Roman" panose="02020603050405020304" pitchFamily="18" charset="0"/>
                        </a:rPr>
                        <a:t> свою </a:t>
                      </a:r>
                      <a:r>
                        <a:rPr kumimoji="0" lang="ru-RU" sz="1400" b="0" i="0" kern="1200" dirty="0" err="1" smtClean="0">
                          <a:solidFill>
                            <a:schemeClr val="dk1"/>
                          </a:solidFill>
                          <a:effectLst/>
                          <a:latin typeface="Times New Roman" panose="02020603050405020304" pitchFamily="18" charset="0"/>
                          <a:ea typeface="+mn-ea"/>
                          <a:cs typeface="Times New Roman" panose="02020603050405020304" pitchFamily="18" charset="0"/>
                        </a:rPr>
                        <a:t>позицію</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7142637"/>
                  </a:ext>
                </a:extLst>
              </a:tr>
              <a:tr h="728540">
                <a:tc vMerge="1">
                  <a:txBody>
                    <a:bodyPr/>
                    <a:lstStyle/>
                    <a:p>
                      <a:endParaRPr lang="en-US" dirty="0"/>
                    </a:p>
                  </a:txBody>
                  <a:tcPr/>
                </a:tc>
                <a:tc>
                  <a:txBody>
                    <a:bodyPr/>
                    <a:lstStyle/>
                    <a:p>
                      <a:r>
                        <a:rPr lang="uk-UA" sz="1600" dirty="0" smtClean="0">
                          <a:latin typeface="Times New Roman" panose="02020603050405020304" pitchFamily="18" charset="0"/>
                          <a:cs typeface="Times New Roman" panose="02020603050405020304" pitchFamily="18" charset="0"/>
                        </a:rPr>
                        <a:t>Художньо-мовленнєва</a:t>
                      </a:r>
                      <a:endParaRPr lang="en-US" sz="1600" dirty="0">
                        <a:latin typeface="Times New Roman" panose="02020603050405020304" pitchFamily="18" charset="0"/>
                        <a:cs typeface="Times New Roman" panose="02020603050405020304" pitchFamily="18" charset="0"/>
                      </a:endParaRPr>
                    </a:p>
                  </a:txBody>
                  <a:tcPr/>
                </a:tc>
                <a:tc>
                  <a:txBody>
                    <a:bodyPr/>
                    <a:lstStyle/>
                    <a:p>
                      <a:r>
                        <a:rPr lang="uk-UA" sz="1400" dirty="0" smtClean="0">
                          <a:latin typeface="Times New Roman" panose="02020603050405020304" pitchFamily="18" charset="0"/>
                          <a:cs typeface="Times New Roman" panose="02020603050405020304" pitchFamily="18" charset="0"/>
                        </a:rPr>
                        <a:t>Здатність відтворювати художньо-естетичні враження від сприйняття літературних і фольклорних творів засобами різних видів</a:t>
                      </a:r>
                      <a:r>
                        <a:rPr lang="uk-UA" sz="1400" baseline="0" dirty="0" smtClean="0">
                          <a:latin typeface="Times New Roman" panose="02020603050405020304" pitchFamily="18" charset="0"/>
                          <a:cs typeface="Times New Roman" panose="02020603050405020304" pitchFamily="18" charset="0"/>
                        </a:rPr>
                        <a:t> художньо-мовленнєвої діяльності, що засвідчує ціннісне ставлення дитини до художнього слова як культурного явища, друкованої чи електронної книжки, достатній для художньої комунікації рівень літературної обізнаності</a:t>
                      </a:r>
                      <a:endParaRPr lang="en-US" sz="1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2965246234"/>
                  </a:ext>
                </a:extLst>
              </a:tr>
            </a:tbl>
          </a:graphicData>
        </a:graphic>
      </p:graphicFrame>
    </p:spTree>
    <p:extLst>
      <p:ext uri="{BB962C8B-B14F-4D97-AF65-F5344CB8AC3E}">
        <p14:creationId xmlns:p14="http://schemas.microsoft.com/office/powerpoint/2010/main" xmlns="" val="2587638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err="1" smtClean="0">
                <a:solidFill>
                  <a:srgbClr val="0070C0"/>
                </a:solidFill>
                <a:latin typeface="Times New Roman" panose="02020603050405020304" pitchFamily="18" charset="0"/>
                <a:cs typeface="Times New Roman" panose="02020603050405020304" pitchFamily="18" charset="0"/>
              </a:rPr>
              <a:t>Інваріатний</a:t>
            </a:r>
            <a:r>
              <a:rPr lang="uk-UA" b="1" dirty="0" smtClean="0">
                <a:solidFill>
                  <a:srgbClr val="0070C0"/>
                </a:solidFill>
                <a:latin typeface="Times New Roman" panose="02020603050405020304" pitchFamily="18" charset="0"/>
                <a:cs typeface="Times New Roman" panose="02020603050405020304" pitchFamily="18" charset="0"/>
              </a:rPr>
              <a:t>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2083619826"/>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у світі мистецтва</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err="1" smtClean="0">
                          <a:latin typeface="Times New Roman" panose="02020603050405020304" pitchFamily="18" charset="0"/>
                          <a:cs typeface="Times New Roman" panose="02020603050405020304" pitchFamily="18" charset="0"/>
                        </a:rPr>
                        <a:t>Мистецько</a:t>
                      </a:r>
                      <a:r>
                        <a:rPr lang="uk-UA" sz="1600" dirty="0" smtClean="0">
                          <a:latin typeface="Times New Roman" panose="02020603050405020304" pitchFamily="18" charset="0"/>
                          <a:cs typeface="Times New Roman" panose="02020603050405020304" pitchFamily="18" charset="0"/>
                        </a:rPr>
                        <a:t>-творча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практично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реалізувати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свій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художньо-естетичний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потенціал</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для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отримання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бажаного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результату</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творчої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лоснові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розвинених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емоцій</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почуттів</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видів</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мистецтва</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елементарно</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застосовувати</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мистецькі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навички</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життєвих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ситуаціях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під</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час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освітньої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самостійної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196306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3136362201"/>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Особистість дитини.</a:t>
                      </a:r>
                    </a:p>
                    <a:p>
                      <a:r>
                        <a:rPr lang="uk-UA" dirty="0" smtClean="0">
                          <a:latin typeface="Times New Roman" panose="02020603050405020304" pitchFamily="18" charset="0"/>
                          <a:cs typeface="Times New Roman" panose="02020603050405020304" pitchFamily="18" charset="0"/>
                        </a:rPr>
                        <a:t>Спортивні ігри</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Спортивно-ігрова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пізнання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усвідомлення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власної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приналежності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до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обраного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виду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спортивної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гри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спрямування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психомоторної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досягнення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умовної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мети,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дотримання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єдиних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правил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спортивної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діяльності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як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індивідуально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так і в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команді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які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спрямовані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досягнення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найкращого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результату;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вміння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грати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в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спортивну</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гру</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спрощеними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правилами</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833901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1195433328"/>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в сенсорно-пізнавальному просторі. </a:t>
                      </a:r>
                    </a:p>
                    <a:p>
                      <a:r>
                        <a:rPr lang="uk-UA" dirty="0" smtClean="0">
                          <a:latin typeface="Times New Roman" panose="02020603050405020304" pitchFamily="18" charset="0"/>
                          <a:cs typeface="Times New Roman" panose="02020603050405020304" pitchFamily="18" charset="0"/>
                        </a:rPr>
                        <a:t>Комп'ютерна грамота </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Цифрова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використовувати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інформаційно-комунікаційні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цифрові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технології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для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задоволення</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власних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індивідуальних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потреб і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розв</a:t>
                      </a:r>
                      <a:r>
                        <a:rPr kumimoji="0" lang="en-US"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язання</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освітніх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ігрових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завдань</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основі</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набутих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елементарних</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знань</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вмінь</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позитивного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ставлення</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до комп</a:t>
                      </a:r>
                      <a:r>
                        <a:rPr kumimoji="0" lang="en-US"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ютерної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цифрової</a:t>
                      </a:r>
                      <a:r>
                        <a:rPr kumimoji="0" lang="ru-RU"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baseline="0" dirty="0" err="1" smtClean="0">
                          <a:solidFill>
                            <a:schemeClr val="dk1"/>
                          </a:solidFill>
                          <a:effectLst/>
                          <a:latin typeface="Times New Roman" panose="02020603050405020304" pitchFamily="18" charset="0"/>
                          <a:ea typeface="+mn-ea"/>
                          <a:cs typeface="Times New Roman" panose="02020603050405020304" pitchFamily="18" charset="0"/>
                        </a:rPr>
                        <a:t>техніки</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2973060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2098114914"/>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Мовлення дитини.</a:t>
                      </a:r>
                    </a:p>
                    <a:p>
                      <a:r>
                        <a:rPr lang="uk-UA" dirty="0" smtClean="0">
                          <a:latin typeface="Times New Roman" panose="02020603050405020304" pitchFamily="18" charset="0"/>
                          <a:cs typeface="Times New Roman" panose="02020603050405020304" pitchFamily="18" charset="0"/>
                        </a:rPr>
                        <a:t>Основи грамоти</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Мовленнєва компетентність у площині оволодіння основами грамоти</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uk-UA" sz="1600" b="0" i="0" kern="1200" dirty="0" smtClean="0">
                          <a:solidFill>
                            <a:schemeClr val="dk1"/>
                          </a:solidFill>
                          <a:effectLst/>
                          <a:latin typeface="Times New Roman" panose="02020603050405020304" pitchFamily="18" charset="0"/>
                          <a:ea typeface="+mn-ea"/>
                          <a:cs typeface="Times New Roman" panose="02020603050405020304" pitchFamily="18" charset="0"/>
                        </a:rPr>
                        <a:t>дитини до фонематичного  сприйняття, звукового аналізу елементів мови, готовність</a:t>
                      </a:r>
                      <a:r>
                        <a:rPr kumimoji="0" lang="uk-UA" sz="1600" b="0" i="0" kern="1200" baseline="0" dirty="0" smtClean="0">
                          <a:solidFill>
                            <a:schemeClr val="dk1"/>
                          </a:solidFill>
                          <a:effectLst/>
                          <a:latin typeface="Times New Roman" panose="02020603050405020304" pitchFamily="18" charset="0"/>
                          <a:ea typeface="+mn-ea"/>
                          <a:cs typeface="Times New Roman" panose="02020603050405020304" pitchFamily="18" charset="0"/>
                        </a:rPr>
                        <a:t> до письма, друкування і читання свого імені, простих слів</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34597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539552" y="620688"/>
            <a:ext cx="7920880" cy="5853137"/>
          </a:xfrm>
        </p:spPr>
        <p:txBody>
          <a:bodyPr>
            <a:normAutofit/>
          </a:bodyPr>
          <a:lstStyle/>
          <a:p>
            <a:pPr algn="ctr">
              <a:buNone/>
            </a:pPr>
            <a:r>
              <a:rPr lang="uk-UA" b="1" dirty="0" smtClean="0">
                <a:latin typeface="Times New Roman" pitchFamily="18" charset="0"/>
                <a:cs typeface="Times New Roman" pitchFamily="18" charset="0"/>
              </a:rPr>
              <a:t>    </a:t>
            </a:r>
            <a:r>
              <a:rPr lang="uk-UA" sz="4000" b="1" dirty="0" smtClean="0">
                <a:latin typeface="Times New Roman" pitchFamily="18" charset="0"/>
                <a:cs typeface="Times New Roman" pitchFamily="18" charset="0"/>
              </a:rPr>
              <a:t>Наказ </a:t>
            </a:r>
            <a:r>
              <a:rPr lang="uk-UA" sz="4000" b="1" dirty="0" smtClean="0">
                <a:latin typeface="Times New Roman" pitchFamily="18" charset="0"/>
                <a:cs typeface="Times New Roman" pitchFamily="18" charset="0"/>
              </a:rPr>
              <a:t>Міністерства освіти і науки України від 12.01.2021 №33 </a:t>
            </a:r>
            <a:r>
              <a:rPr lang="uk-UA" sz="4000" b="1" dirty="0" err="1" smtClean="0">
                <a:latin typeface="Times New Roman" pitchFamily="18" charset="0"/>
                <a:cs typeface="Times New Roman" pitchFamily="18" charset="0"/>
              </a:rPr>
              <a:t>“Про</a:t>
            </a:r>
            <a:r>
              <a:rPr lang="uk-UA" sz="4000" b="1" dirty="0" smtClean="0">
                <a:latin typeface="Times New Roman" pitchFamily="18" charset="0"/>
                <a:cs typeface="Times New Roman" pitchFamily="18" charset="0"/>
              </a:rPr>
              <a:t> затвердження Базового компонента дошкільної освіти </a:t>
            </a:r>
            <a:endParaRPr lang="uk-UA" sz="4000" b="1" dirty="0" smtClean="0">
              <a:latin typeface="Times New Roman" pitchFamily="18" charset="0"/>
              <a:cs typeface="Times New Roman" pitchFamily="18" charset="0"/>
            </a:endParaRPr>
          </a:p>
          <a:p>
            <a:pPr algn="ctr">
              <a:buNone/>
            </a:pPr>
            <a:r>
              <a:rPr lang="uk-UA" sz="4000" b="1" dirty="0" smtClean="0">
                <a:latin typeface="Times New Roman" pitchFamily="18" charset="0"/>
                <a:cs typeface="Times New Roman" pitchFamily="18" charset="0"/>
              </a:rPr>
              <a:t> </a:t>
            </a:r>
            <a:r>
              <a:rPr lang="uk-UA" sz="4000" b="1" dirty="0" smtClean="0">
                <a:latin typeface="Times New Roman" pitchFamily="18" charset="0"/>
                <a:cs typeface="Times New Roman" pitchFamily="18" charset="0"/>
              </a:rPr>
              <a:t> (</a:t>
            </a:r>
            <a:r>
              <a:rPr lang="uk-UA" sz="4000" b="1" dirty="0" smtClean="0">
                <a:latin typeface="Times New Roman" pitchFamily="18" charset="0"/>
                <a:cs typeface="Times New Roman" pitchFamily="18" charset="0"/>
              </a:rPr>
              <a:t>Державного стандарту дошкільної освіти) нова </a:t>
            </a:r>
            <a:r>
              <a:rPr lang="uk-UA" sz="4000" b="1" dirty="0" err="1" smtClean="0">
                <a:latin typeface="Times New Roman" pitchFamily="18" charset="0"/>
                <a:cs typeface="Times New Roman" pitchFamily="18" charset="0"/>
              </a:rPr>
              <a:t>редакція”</a:t>
            </a:r>
            <a:endParaRPr lang="ru-RU"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1747478052"/>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Мовлення дитини.</a:t>
                      </a:r>
                    </a:p>
                    <a:p>
                      <a:r>
                        <a:rPr lang="uk-UA" dirty="0" smtClean="0">
                          <a:latin typeface="Times New Roman" panose="02020603050405020304" pitchFamily="18" charset="0"/>
                          <a:cs typeface="Times New Roman" panose="02020603050405020304" pitchFamily="18" charset="0"/>
                        </a:rPr>
                        <a:t>Іноземна мова</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Мовленнєва компетентність у сфері іноземної мови</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Оперування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на базовому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рівні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основами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іншомовних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фонетичних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лексичних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граматичних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знань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процесі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аудіювання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діалогічного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монологічного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мовлення</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2051574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1978798896"/>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в соціумі.</a:t>
                      </a:r>
                      <a:r>
                        <a:rPr lang="uk-UA" baseline="0" dirty="0" smtClean="0">
                          <a:latin typeface="Times New Roman" panose="02020603050405020304" pitchFamily="18" charset="0"/>
                          <a:cs typeface="Times New Roman" panose="02020603050405020304" pitchFamily="18" charset="0"/>
                        </a:rPr>
                        <a:t> Соціально-фінансова грамотність </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Прояв соціальної компетентності й навичок фінансової грамотності</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усвідомити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хто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вона є і як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потрібно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взаємодіяти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іншими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людьми,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надихає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дитину</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вивчати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права і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обов’язки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планувати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бюджет,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раціонально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використовувати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ресурси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заощаджувати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оцінювати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наявні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можливості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формує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підприємницькі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здібності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розвиток</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лідерських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якостей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акцентує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увагу</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на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ролі</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сім’ї</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та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сімейних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цінностей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вихованні</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1406846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7467600" cy="432048"/>
          </a:xfrm>
        </p:spPr>
        <p:txBody>
          <a:bodyPr>
            <a:normAutofit fontScale="90000"/>
          </a:bodyPr>
          <a:lstStyle/>
          <a:p>
            <a:pPr algn="ctr"/>
            <a:r>
              <a:rPr lang="uk-UA" b="1" dirty="0" smtClean="0">
                <a:solidFill>
                  <a:srgbClr val="0070C0"/>
                </a:solidFill>
                <a:latin typeface="Times New Roman" panose="02020603050405020304" pitchFamily="18" charset="0"/>
                <a:cs typeface="Times New Roman" panose="02020603050405020304" pitchFamily="18" charset="0"/>
              </a:rPr>
              <a:t>Варіативний  складник</a:t>
            </a:r>
            <a:endParaRPr lang="en-US"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sz="quarter" idx="1"/>
            <p:extLst>
              <p:ext uri="{D42A27DB-BD31-4B8C-83A1-F6EECF244321}">
                <p14:modId xmlns:p14="http://schemas.microsoft.com/office/powerpoint/2010/main" xmlns="" val="4189724782"/>
              </p:ext>
            </p:extLst>
          </p:nvPr>
        </p:nvGraphicFramePr>
        <p:xfrm>
          <a:off x="251520" y="548681"/>
          <a:ext cx="8496945" cy="4331547"/>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xmlns="" val="1702082701"/>
                    </a:ext>
                  </a:extLst>
                </a:gridCol>
                <a:gridCol w="2376264">
                  <a:extLst>
                    <a:ext uri="{9D8B030D-6E8A-4147-A177-3AD203B41FA5}">
                      <a16:colId xmlns:a16="http://schemas.microsoft.com/office/drawing/2014/main" xmlns="" val="1845552266"/>
                    </a:ext>
                  </a:extLst>
                </a:gridCol>
                <a:gridCol w="4248473">
                  <a:extLst>
                    <a:ext uri="{9D8B030D-6E8A-4147-A177-3AD203B41FA5}">
                      <a16:colId xmlns:a16="http://schemas.microsoft.com/office/drawing/2014/main" xmlns="" val="1409715979"/>
                    </a:ext>
                  </a:extLst>
                </a:gridCol>
              </a:tblGrid>
              <a:tr h="637472">
                <a:tc>
                  <a:txBody>
                    <a:bodyPr/>
                    <a:lstStyle/>
                    <a:p>
                      <a:pPr algn="ctr"/>
                      <a:r>
                        <a:rPr lang="uk-UA" dirty="0" smtClean="0">
                          <a:solidFill>
                            <a:srgbClr val="7030A0"/>
                          </a:solidFill>
                        </a:rPr>
                        <a:t>Освітній напрям</a:t>
                      </a:r>
                      <a:endParaRPr lang="en-US" dirty="0">
                        <a:solidFill>
                          <a:srgbClr val="7030A0"/>
                        </a:solidFill>
                      </a:endParaRPr>
                    </a:p>
                  </a:txBody>
                  <a:tcPr/>
                </a:tc>
                <a:tc>
                  <a:txBody>
                    <a:bodyPr/>
                    <a:lstStyle/>
                    <a:p>
                      <a:pPr algn="ctr"/>
                      <a:r>
                        <a:rPr lang="uk-UA" dirty="0" smtClean="0">
                          <a:solidFill>
                            <a:srgbClr val="7030A0"/>
                          </a:solidFill>
                        </a:rPr>
                        <a:t>Компетентність </a:t>
                      </a:r>
                      <a:endParaRPr lang="en-US" dirty="0">
                        <a:solidFill>
                          <a:srgbClr val="7030A0"/>
                        </a:solidFill>
                      </a:endParaRPr>
                    </a:p>
                  </a:txBody>
                  <a:tcPr/>
                </a:tc>
                <a:tc>
                  <a:txBody>
                    <a:bodyPr/>
                    <a:lstStyle/>
                    <a:p>
                      <a:pPr algn="ctr"/>
                      <a:r>
                        <a:rPr lang="uk-UA" dirty="0" smtClean="0">
                          <a:solidFill>
                            <a:srgbClr val="7030A0"/>
                          </a:solidFill>
                        </a:rPr>
                        <a:t>Сутність компетентності</a:t>
                      </a:r>
                      <a:endParaRPr lang="en-US" dirty="0">
                        <a:solidFill>
                          <a:srgbClr val="7030A0"/>
                        </a:solidFill>
                      </a:endParaRPr>
                    </a:p>
                  </a:txBody>
                  <a:tcPr/>
                </a:tc>
                <a:extLst>
                  <a:ext uri="{0D108BD9-81ED-4DB2-BD59-A6C34878D82A}">
                    <a16:rowId xmlns:a16="http://schemas.microsoft.com/office/drawing/2014/main" xmlns="" val="2926971394"/>
                  </a:ext>
                </a:extLst>
              </a:tr>
              <a:tr h="3691467">
                <a:tc>
                  <a:txBody>
                    <a:bodyPr/>
                    <a:lstStyle/>
                    <a:p>
                      <a:r>
                        <a:rPr lang="uk-UA" dirty="0" smtClean="0">
                          <a:latin typeface="Times New Roman" panose="02020603050405020304" pitchFamily="18" charset="0"/>
                          <a:cs typeface="Times New Roman" panose="02020603050405020304" pitchFamily="18" charset="0"/>
                        </a:rPr>
                        <a:t>Дитина у світі мистецтва.</a:t>
                      </a:r>
                    </a:p>
                    <a:p>
                      <a:r>
                        <a:rPr lang="uk-UA" dirty="0" smtClean="0">
                          <a:latin typeface="Times New Roman" panose="02020603050405020304" pitchFamily="18" charset="0"/>
                          <a:cs typeface="Times New Roman" panose="02020603050405020304" pitchFamily="18" charset="0"/>
                        </a:rPr>
                        <a:t>Хореографія </a:t>
                      </a:r>
                      <a:endParaRPr lang="en-US" dirty="0">
                        <a:latin typeface="Times New Roman" panose="02020603050405020304" pitchFamily="18" charset="0"/>
                        <a:cs typeface="Times New Roman" panose="02020603050405020304" pitchFamily="18" charset="0"/>
                      </a:endParaRPr>
                    </a:p>
                  </a:txBody>
                  <a:tcPr/>
                </a:tc>
                <a:tc>
                  <a:txBody>
                    <a:bodyPr/>
                    <a:lstStyle/>
                    <a:p>
                      <a:r>
                        <a:rPr lang="uk-UA" sz="1600" dirty="0" smtClean="0">
                          <a:latin typeface="Times New Roman" panose="02020603050405020304" pitchFamily="18" charset="0"/>
                          <a:cs typeface="Times New Roman" panose="02020603050405020304" pitchFamily="18" charset="0"/>
                        </a:rPr>
                        <a:t>Хореографічна </a:t>
                      </a:r>
                      <a:endParaRPr lang="en-US" sz="1600" dirty="0">
                        <a:latin typeface="Times New Roman" panose="02020603050405020304" pitchFamily="18" charset="0"/>
                        <a:cs typeface="Times New Roman" panose="02020603050405020304" pitchFamily="18" charset="0"/>
                      </a:endParaRPr>
                    </a:p>
                  </a:txBody>
                  <a:tcPr/>
                </a:tc>
                <a:tc>
                  <a:txBody>
                    <a:bodyPr/>
                    <a:lstStyle/>
                    <a:p>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Здатність</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дитини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радіти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своїм</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хореографічним</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досягненням</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естетично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насолоджуватися</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музикою</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і танцем.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Визначає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красу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танцю</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за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власними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критеріями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Партнерськи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взаємодіє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з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дорослими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і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дітьми</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застосовує</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творчий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танцювальний</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досвід</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у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повсякденних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ігрових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побутових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святкових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життєво</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різноманітних</a:t>
                      </a:r>
                      <a:r>
                        <a:rPr kumimoji="0" lang="ru-RU" sz="1600" b="0" i="0" kern="120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ru-RU" sz="1600" b="0" i="0" kern="1200" dirty="0" err="1" smtClean="0">
                          <a:solidFill>
                            <a:schemeClr val="dk1"/>
                          </a:solidFill>
                          <a:effectLst/>
                          <a:latin typeface="Times New Roman" panose="02020603050405020304" pitchFamily="18" charset="0"/>
                          <a:ea typeface="+mn-ea"/>
                          <a:cs typeface="Times New Roman" panose="02020603050405020304" pitchFamily="18" charset="0"/>
                        </a:rPr>
                        <a:t>умовах</a:t>
                      </a:r>
                      <a:endParaRPr kumimoji="0" lang="en-US" sz="1600" b="0" i="0" kern="1200" dirty="0" smtClean="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xmlns="" val="712999264"/>
                  </a:ext>
                </a:extLst>
              </a:tr>
            </a:tbl>
          </a:graphicData>
        </a:graphic>
      </p:graphicFrame>
    </p:spTree>
    <p:extLst>
      <p:ext uri="{BB962C8B-B14F-4D97-AF65-F5344CB8AC3E}">
        <p14:creationId xmlns:p14="http://schemas.microsoft.com/office/powerpoint/2010/main" xmlns="" val="273934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4632" cy="1224136"/>
          </a:xfrm>
        </p:spPr>
        <p:txBody>
          <a:bodyPr>
            <a:normAutofit/>
          </a:bodyPr>
          <a:lstStyle/>
          <a:p>
            <a:pPr algn="ctr"/>
            <a:r>
              <a:rPr lang="uk-UA" sz="6600" b="1" dirty="0" smtClean="0">
                <a:solidFill>
                  <a:srgbClr val="7030A0"/>
                </a:solidFill>
                <a:latin typeface="Times New Roman" pitchFamily="18" charset="0"/>
                <a:cs typeface="Times New Roman" pitchFamily="18" charset="0"/>
              </a:rPr>
              <a:t>Дякую за увагу!</a:t>
            </a:r>
            <a:endParaRPr lang="ru-RU" sz="6600" b="1" dirty="0">
              <a:solidFill>
                <a:srgbClr val="7030A0"/>
              </a:solidFill>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4716016" y="5003322"/>
            <a:ext cx="4176464" cy="1371600"/>
          </a:xfrm>
        </p:spPr>
        <p:txBody>
          <a:bodyPr>
            <a:normAutofit/>
          </a:bodyPr>
          <a:lstStyle/>
          <a:p>
            <a:r>
              <a:rPr lang="uk-UA" sz="2000" dirty="0" smtClean="0">
                <a:solidFill>
                  <a:srgbClr val="7030A0"/>
                </a:solidFill>
                <a:latin typeface="Times New Roman" pitchFamily="18" charset="0"/>
                <a:cs typeface="Times New Roman" pitchFamily="18" charset="0"/>
              </a:rPr>
              <a:t>Використані джерела:</a:t>
            </a:r>
          </a:p>
          <a:p>
            <a:r>
              <a:rPr lang="en-US" b="0" dirty="0" smtClean="0">
                <a:hlinkClick r:id="rId2"/>
              </a:rPr>
              <a:t>https</a:t>
            </a:r>
            <a:r>
              <a:rPr lang="en-US" b="0" dirty="0" smtClean="0">
                <a:hlinkClick r:id="rId2"/>
              </a:rPr>
              <a:t>://www.pedrada.com.ua/article/2895-bkdo-2020-prokt-novogo-standartu-doshklno-osvti</a:t>
            </a:r>
            <a:endParaRPr lang="en-US" b="0" dirty="0" smtClean="0"/>
          </a:p>
          <a:p>
            <a:endParaRPr lang="ru-RU" b="0" dirty="0" smtClean="0"/>
          </a:p>
          <a:p>
            <a:endParaRPr lang="ru-RU" dirty="0"/>
          </a:p>
        </p:txBody>
      </p:sp>
      <p:pic>
        <p:nvPicPr>
          <p:cNvPr id="1026" name="Picture 2" descr="D:\images (10).jpg"/>
          <p:cNvPicPr>
            <a:picLocks noGrp="1" noChangeAspect="1" noChangeArrowheads="1"/>
          </p:cNvPicPr>
          <p:nvPr>
            <p:ph sz="quarter" idx="4294967295"/>
          </p:nvPr>
        </p:nvPicPr>
        <p:blipFill>
          <a:blip r:embed="rId3" cstate="print"/>
          <a:srcRect/>
          <a:stretch>
            <a:fillRect/>
          </a:stretch>
        </p:blipFill>
        <p:spPr bwMode="auto">
          <a:xfrm>
            <a:off x="467544" y="1628800"/>
            <a:ext cx="4260850" cy="426085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одержимое 5"/>
          <p:cNvSpPr>
            <a:spLocks noGrp="1"/>
          </p:cNvSpPr>
          <p:nvPr>
            <p:ph sz="quarter" idx="4294967295"/>
          </p:nvPr>
        </p:nvSpPr>
        <p:spPr>
          <a:xfrm>
            <a:off x="395536" y="476250"/>
            <a:ext cx="7992888" cy="5997575"/>
          </a:xfrm>
        </p:spPr>
        <p:txBody>
          <a:bodyPr>
            <a:normAutofit/>
          </a:bodyPr>
          <a:lstStyle/>
          <a:p>
            <a:r>
              <a:rPr lang="ru-RU" sz="2800" dirty="0" err="1" smtClean="0">
                <a:latin typeface="Times New Roman" pitchFamily="18" charset="0"/>
                <a:cs typeface="Times New Roman" pitchFamily="18" charset="0"/>
              </a:rPr>
              <a:t>Базовий</a:t>
            </a:r>
            <a:r>
              <a:rPr lang="ru-RU" sz="2800" dirty="0" smtClean="0">
                <a:latin typeface="Times New Roman" pitchFamily="18" charset="0"/>
                <a:cs typeface="Times New Roman" pitchFamily="18" charset="0"/>
              </a:rPr>
              <a:t> компонент </a:t>
            </a:r>
            <a:r>
              <a:rPr lang="ru-RU" sz="2800" dirty="0" err="1" smtClean="0">
                <a:latin typeface="Times New Roman" pitchFamily="18" charset="0"/>
                <a:cs typeface="Times New Roman" pitchFamily="18" charset="0"/>
              </a:rPr>
              <a:t>дошкільної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освіти</a:t>
            </a:r>
            <a:r>
              <a:rPr lang="ru-RU" sz="2800" dirty="0" smtClean="0">
                <a:latin typeface="Times New Roman" pitchFamily="18" charset="0"/>
                <a:cs typeface="Times New Roman" pitchFamily="18" charset="0"/>
              </a:rPr>
              <a:t> (БКДО) − </a:t>
            </a:r>
            <a:r>
              <a:rPr lang="ru-RU" sz="2800" dirty="0" err="1" smtClean="0">
                <a:latin typeface="Times New Roman" pitchFamily="18" charset="0"/>
                <a:cs typeface="Times New Roman" pitchFamily="18" charset="0"/>
              </a:rPr>
              <a:t>це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державний</a:t>
            </a:r>
            <a:r>
              <a:rPr lang="ru-RU" sz="2800" dirty="0" smtClean="0">
                <a:latin typeface="Times New Roman" pitchFamily="18" charset="0"/>
                <a:cs typeface="Times New Roman" pitchFamily="18" charset="0"/>
              </a:rPr>
              <a:t> стандарт </a:t>
            </a:r>
            <a:r>
              <a:rPr lang="ru-RU" sz="2800" dirty="0" err="1" smtClean="0">
                <a:latin typeface="Times New Roman" pitchFamily="18" charset="0"/>
                <a:cs typeface="Times New Roman" pitchFamily="18" charset="0"/>
              </a:rPr>
              <a:t>освіти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що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містить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норми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положення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які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визначають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державні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вимоги</a:t>
            </a:r>
            <a:r>
              <a:rPr lang="ru-RU" sz="2800" dirty="0" smtClean="0">
                <a:latin typeface="Times New Roman" pitchFamily="18" charset="0"/>
                <a:cs typeface="Times New Roman" pitchFamily="18" charset="0"/>
              </a:rPr>
              <a:t> до </a:t>
            </a:r>
            <a:r>
              <a:rPr lang="ru-RU" sz="2800" dirty="0" err="1" smtClean="0">
                <a:latin typeface="Times New Roman" pitchFamily="18" charset="0"/>
                <a:cs typeface="Times New Roman" pitchFamily="18" charset="0"/>
              </a:rPr>
              <a:t>рівня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розвиненості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освіченості</a:t>
            </a:r>
            <a:r>
              <a:rPr lang="ru-RU" sz="2800" dirty="0" smtClean="0">
                <a:latin typeface="Times New Roman" pitchFamily="18" charset="0"/>
                <a:cs typeface="Times New Roman" pitchFamily="18" charset="0"/>
              </a:rPr>
              <a:t> та </a:t>
            </a:r>
            <a:r>
              <a:rPr lang="ru-RU" sz="2800" dirty="0" err="1" smtClean="0">
                <a:latin typeface="Times New Roman" pitchFamily="18" charset="0"/>
                <a:cs typeface="Times New Roman" pitchFamily="18" charset="0"/>
              </a:rPr>
              <a:t>вихованості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дитини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дошкільного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віку</a:t>
            </a:r>
            <a:r>
              <a:rPr lang="ru-RU" sz="2800" dirty="0" smtClean="0">
                <a:latin typeface="Times New Roman" pitchFamily="18" charset="0"/>
                <a:cs typeface="Times New Roman" pitchFamily="18" charset="0"/>
              </a:rPr>
              <a:t>  </a:t>
            </a:r>
          </a:p>
          <a:p>
            <a:r>
              <a:rPr lang="ru-RU" sz="2800" dirty="0" smtClean="0">
                <a:latin typeface="Times New Roman" pitchFamily="18" charset="0"/>
                <a:cs typeface="Times New Roman" pitchFamily="18" charset="0"/>
              </a:rPr>
              <a:t>У </a:t>
            </a:r>
            <a:r>
              <a:rPr lang="ru-RU" sz="2800" dirty="0" err="1" smtClean="0">
                <a:latin typeface="Times New Roman" pitchFamily="18" charset="0"/>
                <a:cs typeface="Times New Roman" pitchFamily="18" charset="0"/>
              </a:rPr>
              <a:t>ньому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окреслено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умови</a:t>
            </a:r>
            <a:r>
              <a:rPr lang="ru-RU" sz="2800" dirty="0" smtClean="0">
                <a:latin typeface="Times New Roman" pitchFamily="18" charset="0"/>
                <a:cs typeface="Times New Roman" pitchFamily="18" charset="0"/>
              </a:rPr>
              <a:t>, за </a:t>
            </a:r>
            <a:r>
              <a:rPr lang="ru-RU" sz="2800" dirty="0" err="1" smtClean="0">
                <a:latin typeface="Times New Roman" pitchFamily="18" charset="0"/>
                <a:cs typeface="Times New Roman" pitchFamily="18" charset="0"/>
              </a:rPr>
              <a:t>яких</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стає</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досяжним</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належний</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рівень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освіти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дитини</a:t>
            </a:r>
            <a:r>
              <a:rPr lang="ru-RU" sz="2800" dirty="0" smtClean="0">
                <a:latin typeface="Times New Roman" pitchFamily="18" charset="0"/>
                <a:cs typeface="Times New Roman" pitchFamily="18" charset="0"/>
              </a:rPr>
              <a:t> старшого </a:t>
            </a:r>
            <a:r>
              <a:rPr lang="ru-RU" sz="2800" dirty="0" err="1" smtClean="0">
                <a:latin typeface="Times New Roman" pitchFamily="18" charset="0"/>
                <a:cs typeface="Times New Roman" pitchFamily="18" charset="0"/>
              </a:rPr>
              <a:t>дошкільного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віку</a:t>
            </a:r>
            <a:r>
              <a:rPr lang="ru-RU" sz="2800" dirty="0" smtClean="0">
                <a:latin typeface="Times New Roman" pitchFamily="18" charset="0"/>
                <a:cs typeface="Times New Roman" pitchFamily="18" charset="0"/>
              </a:rPr>
              <a:t>. </a:t>
            </a:r>
          </a:p>
          <a:p>
            <a:r>
              <a:rPr lang="ru-RU" sz="2800" dirty="0" smtClean="0">
                <a:latin typeface="Times New Roman" pitchFamily="18" charset="0"/>
                <a:cs typeface="Times New Roman" pitchFamily="18" charset="0"/>
              </a:rPr>
              <a:t>БКДО </a:t>
            </a:r>
            <a:r>
              <a:rPr lang="ru-RU" sz="2800" dirty="0" err="1" smtClean="0">
                <a:latin typeface="Times New Roman" pitchFamily="18" charset="0"/>
                <a:cs typeface="Times New Roman" pitchFamily="18" charset="0"/>
              </a:rPr>
              <a:t>оновлено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щоб</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забезпечити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єдність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наступність</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процесу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реформування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дошкільної</a:t>
            </a:r>
            <a:r>
              <a:rPr lang="ru-RU" sz="2800" dirty="0" smtClean="0">
                <a:latin typeface="Times New Roman" pitchFamily="18" charset="0"/>
                <a:cs typeface="Times New Roman" pitchFamily="18" charset="0"/>
              </a:rPr>
              <a:t> та </a:t>
            </a:r>
            <a:r>
              <a:rPr lang="ru-RU" sz="2800" dirty="0" err="1" smtClean="0">
                <a:latin typeface="Times New Roman" pitchFamily="18" charset="0"/>
                <a:cs typeface="Times New Roman" pitchFamily="18" charset="0"/>
              </a:rPr>
              <a:t>початкової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освіти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продовжуючи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традиції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розроблення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стандартів</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дошкільної</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освіти</a:t>
            </a:r>
            <a:r>
              <a:rPr lang="ru-RU" sz="2800" dirty="0" smtClean="0">
                <a:latin typeface="Times New Roman" pitchFamily="18" charset="0"/>
                <a:cs typeface="Times New Roman" pitchFamily="18" charset="0"/>
              </a:rPr>
              <a:t> (1998 та 2012)</a:t>
            </a:r>
            <a:endParaRPr lang="en-US" sz="2800" dirty="0" smtClean="0">
              <a:latin typeface="Times New Roman" pitchFamily="18" charset="0"/>
              <a:cs typeface="Times New Roman"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sz="6000" b="1" dirty="0" smtClean="0">
                <a:solidFill>
                  <a:srgbClr val="0070C0"/>
                </a:solidFill>
                <a:latin typeface="Times New Roman" pitchFamily="18" charset="0"/>
                <a:cs typeface="Times New Roman" pitchFamily="18" charset="0"/>
              </a:rPr>
              <a:t>Мета</a:t>
            </a:r>
            <a:r>
              <a:rPr lang="uk-UA" dirty="0" smtClean="0"/>
              <a:t> </a:t>
            </a:r>
            <a:endParaRPr lang="ru-RU" dirty="0"/>
          </a:p>
        </p:txBody>
      </p:sp>
      <p:sp>
        <p:nvSpPr>
          <p:cNvPr id="3" name="Содержимое 2"/>
          <p:cNvSpPr>
            <a:spLocks noGrp="1"/>
          </p:cNvSpPr>
          <p:nvPr>
            <p:ph sz="quarter" idx="1"/>
          </p:nvPr>
        </p:nvSpPr>
        <p:spPr/>
        <p:txBody>
          <a:bodyPr>
            <a:normAutofit/>
          </a:bodyPr>
          <a:lstStyle/>
          <a:p>
            <a:r>
              <a:rPr lang="uk-UA" sz="3200" dirty="0" smtClean="0">
                <a:latin typeface="Times New Roman" pitchFamily="18" charset="0"/>
                <a:cs typeface="Times New Roman" pitchFamily="18" charset="0"/>
              </a:rPr>
              <a:t>Збереження самоцінності дошкільного  дитинства;</a:t>
            </a:r>
          </a:p>
          <a:p>
            <a:r>
              <a:rPr lang="uk-UA" sz="3200" dirty="0" smtClean="0">
                <a:latin typeface="Times New Roman" pitchFamily="18" charset="0"/>
                <a:cs typeface="Times New Roman" pitchFamily="18" charset="0"/>
              </a:rPr>
              <a:t>Визначення особливостей та вимог до рівня розвиненості, освіченості та вихованості  дитини дошкільного віку;</a:t>
            </a:r>
          </a:p>
          <a:p>
            <a:r>
              <a:rPr lang="uk-UA" sz="3200" dirty="0" smtClean="0">
                <a:latin typeface="Times New Roman" pitchFamily="18" charset="0"/>
                <a:cs typeface="Times New Roman" pitchFamily="18" charset="0"/>
              </a:rPr>
              <a:t>Забезпечення наступності між дошкільною та початковою освітою</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solidFill>
                  <a:srgbClr val="0070C0"/>
                </a:solidFill>
                <a:latin typeface="Times New Roman" pitchFamily="18" charset="0"/>
                <a:cs typeface="Times New Roman" pitchFamily="18" charset="0"/>
              </a:rPr>
              <a:t>БКДО </a:t>
            </a:r>
            <a:r>
              <a:rPr lang="ru-RU" b="1" dirty="0" err="1" smtClean="0">
                <a:solidFill>
                  <a:srgbClr val="0070C0"/>
                </a:solidFill>
                <a:latin typeface="Times New Roman" pitchFamily="18" charset="0"/>
                <a:cs typeface="Times New Roman" pitchFamily="18" charset="0"/>
              </a:rPr>
              <a:t>містить</a:t>
            </a:r>
            <a:r>
              <a:rPr lang="ru-RU" b="1" dirty="0" smtClean="0">
                <a:solidFill>
                  <a:srgbClr val="0070C0"/>
                </a:solidFill>
                <a:latin typeface="Times New Roman" pitchFamily="18" charset="0"/>
                <a:cs typeface="Times New Roman" pitchFamily="18" charset="0"/>
              </a:rPr>
              <a:t> </a:t>
            </a:r>
            <a:r>
              <a:rPr lang="ru-RU" b="1" dirty="0" err="1" smtClean="0">
                <a:solidFill>
                  <a:srgbClr val="0070C0"/>
                </a:solidFill>
                <a:latin typeface="Times New Roman" pitchFamily="18" charset="0"/>
                <a:cs typeface="Times New Roman" pitchFamily="18" charset="0"/>
              </a:rPr>
              <a:t>чотири</a:t>
            </a:r>
            <a:r>
              <a:rPr lang="ru-RU" b="1" dirty="0" smtClean="0">
                <a:solidFill>
                  <a:srgbClr val="0070C0"/>
                </a:solidFill>
                <a:latin typeface="Times New Roman" pitchFamily="18" charset="0"/>
                <a:cs typeface="Times New Roman" pitchFamily="18" charset="0"/>
              </a:rPr>
              <a:t> </a:t>
            </a:r>
            <a:r>
              <a:rPr lang="ru-RU" b="1" dirty="0" err="1" smtClean="0">
                <a:solidFill>
                  <a:srgbClr val="0070C0"/>
                </a:solidFill>
                <a:latin typeface="Times New Roman" pitchFamily="18" charset="0"/>
                <a:cs typeface="Times New Roman" pitchFamily="18" charset="0"/>
              </a:rPr>
              <a:t>змістовні</a:t>
            </a:r>
            <a:r>
              <a:rPr lang="ru-RU" b="1" dirty="0" smtClean="0">
                <a:solidFill>
                  <a:srgbClr val="0070C0"/>
                </a:solidFill>
                <a:latin typeface="Times New Roman" pitchFamily="18" charset="0"/>
                <a:cs typeface="Times New Roman" pitchFamily="18" charset="0"/>
              </a:rPr>
              <a:t> </a:t>
            </a:r>
            <a:r>
              <a:rPr lang="ru-RU" b="1" dirty="0" err="1" smtClean="0">
                <a:solidFill>
                  <a:srgbClr val="0070C0"/>
                </a:solidFill>
                <a:latin typeface="Times New Roman" pitchFamily="18" charset="0"/>
                <a:cs typeface="Times New Roman" pitchFamily="18" charset="0"/>
              </a:rPr>
              <a:t>частини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ru-RU" sz="3200" dirty="0" err="1" smtClean="0">
                <a:latin typeface="Times New Roman" pitchFamily="18" charset="0"/>
                <a:cs typeface="Times New Roman" pitchFamily="18" charset="0"/>
              </a:rPr>
              <a:t>Основні</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положення</a:t>
            </a:r>
            <a:r>
              <a:rPr lang="ru-RU" sz="3200" dirty="0" smtClean="0">
                <a:latin typeface="Times New Roman" pitchFamily="18" charset="0"/>
                <a:cs typeface="Times New Roman" pitchFamily="18" charset="0"/>
              </a:rPr>
              <a:t>; </a:t>
            </a:r>
          </a:p>
          <a:p>
            <a:r>
              <a:rPr lang="ru-RU" sz="3200" dirty="0" err="1" smtClean="0">
                <a:latin typeface="Times New Roman" pitchFamily="18" charset="0"/>
                <a:cs typeface="Times New Roman" pitchFamily="18" charset="0"/>
              </a:rPr>
              <a:t>Становлення</a:t>
            </a:r>
            <a:r>
              <a:rPr lang="ru-RU" sz="3200" dirty="0" smtClean="0">
                <a:latin typeface="Times New Roman" pitchFamily="18" charset="0"/>
                <a:cs typeface="Times New Roman" pitchFamily="18" charset="0"/>
              </a:rPr>
              <a:t> компетентностей </a:t>
            </a:r>
            <a:r>
              <a:rPr lang="ru-RU" sz="3200" dirty="0" err="1" smtClean="0">
                <a:latin typeface="Times New Roman" pitchFamily="18" charset="0"/>
                <a:cs typeface="Times New Roman" pitchFamily="18" charset="0"/>
              </a:rPr>
              <a:t>дитини</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під</a:t>
            </a:r>
            <a:r>
              <a:rPr lang="ru-RU" sz="3200" dirty="0" smtClean="0">
                <a:latin typeface="Times New Roman" pitchFamily="18" charset="0"/>
                <a:cs typeface="Times New Roman" pitchFamily="18" charset="0"/>
              </a:rPr>
              <a:t> час </a:t>
            </a:r>
            <a:r>
              <a:rPr lang="ru-RU" sz="3200" dirty="0" err="1" smtClean="0">
                <a:latin typeface="Times New Roman" pitchFamily="18" charset="0"/>
                <a:cs typeface="Times New Roman" pitchFamily="18" charset="0"/>
              </a:rPr>
              <a:t>здобуття</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дошкільної</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освіти</a:t>
            </a:r>
            <a:r>
              <a:rPr lang="ru-RU" sz="3200" dirty="0" smtClean="0">
                <a:latin typeface="Times New Roman" pitchFamily="18" charset="0"/>
                <a:cs typeface="Times New Roman" pitchFamily="18" charset="0"/>
              </a:rPr>
              <a:t>; </a:t>
            </a:r>
          </a:p>
          <a:p>
            <a:r>
              <a:rPr lang="ru-RU" sz="3200" dirty="0" err="1" smtClean="0">
                <a:latin typeface="Times New Roman" pitchFamily="18" charset="0"/>
                <a:cs typeface="Times New Roman" pitchFamily="18" charset="0"/>
              </a:rPr>
              <a:t>Інваріантний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складник</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розвитку</a:t>
            </a:r>
            <a:r>
              <a:rPr lang="ru-RU" sz="3200" dirty="0" smtClean="0">
                <a:latin typeface="Times New Roman" pitchFamily="18" charset="0"/>
                <a:cs typeface="Times New Roman" pitchFamily="18" charset="0"/>
              </a:rPr>
              <a:t> компетентностей </a:t>
            </a:r>
            <a:r>
              <a:rPr lang="ru-RU" sz="3200" dirty="0" err="1" smtClean="0">
                <a:latin typeface="Times New Roman" pitchFamily="18" charset="0"/>
                <a:cs typeface="Times New Roman" pitchFamily="18" charset="0"/>
              </a:rPr>
              <a:t>дитини</a:t>
            </a:r>
            <a:r>
              <a:rPr lang="ru-RU" sz="3200" dirty="0" smtClean="0">
                <a:latin typeface="Times New Roman" pitchFamily="18" charset="0"/>
                <a:cs typeface="Times New Roman" pitchFamily="18" charset="0"/>
              </a:rPr>
              <a:t>; </a:t>
            </a:r>
          </a:p>
          <a:p>
            <a:r>
              <a:rPr lang="ru-RU" sz="3200" dirty="0" err="1" smtClean="0">
                <a:latin typeface="Times New Roman" pitchFamily="18" charset="0"/>
                <a:cs typeface="Times New Roman" pitchFamily="18" charset="0"/>
              </a:rPr>
              <a:t>Варіативний</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складник</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розвитку</a:t>
            </a:r>
            <a:r>
              <a:rPr lang="ru-RU" sz="3200" dirty="0" smtClean="0">
                <a:latin typeface="Times New Roman" pitchFamily="18" charset="0"/>
                <a:cs typeface="Times New Roman" pitchFamily="18" charset="0"/>
              </a:rPr>
              <a:t> компетентностей </a:t>
            </a:r>
            <a:r>
              <a:rPr lang="ru-RU" sz="3200" dirty="0" err="1" smtClean="0">
                <a:latin typeface="Times New Roman" pitchFamily="18" charset="0"/>
                <a:cs typeface="Times New Roman" pitchFamily="18" charset="0"/>
              </a:rPr>
              <a:t>дитини</a:t>
            </a:r>
            <a:r>
              <a:rPr lang="ru-RU" sz="3200" dirty="0" smtClean="0">
                <a:latin typeface="Times New Roman" pitchFamily="18" charset="0"/>
                <a:cs typeface="Times New Roman" pitchFamily="18" charset="0"/>
              </a:rPr>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dirty="0" smtClean="0"/>
              <a:t/>
            </a:r>
            <a:br>
              <a:rPr lang="uk-UA" dirty="0" smtClean="0"/>
            </a:br>
            <a:r>
              <a:rPr lang="uk-UA" sz="4000" b="1" dirty="0" smtClean="0">
                <a:solidFill>
                  <a:srgbClr val="0070C0"/>
                </a:solidFill>
                <a:latin typeface="Times New Roman" pitchFamily="18" charset="0"/>
                <a:cs typeface="Times New Roman" pitchFamily="18" charset="0"/>
              </a:rPr>
              <a:t>основні положення БКДО</a:t>
            </a:r>
            <a:r>
              <a:rPr lang="ru-RU" dirty="0" smtClean="0"/>
              <a:t/>
            </a:r>
            <a:br>
              <a:rPr lang="ru-RU" dirty="0" smtClean="0"/>
            </a:br>
            <a:r>
              <a:rPr lang="ru-RU" b="1" dirty="0" smtClean="0">
                <a:solidFill>
                  <a:srgbClr val="7030A0"/>
                </a:solidFill>
                <a:latin typeface="Times New Roman" pitchFamily="18" charset="0"/>
                <a:cs typeface="Times New Roman" pitchFamily="18" charset="0"/>
              </a:rPr>
              <a:t>7 </a:t>
            </a:r>
            <a:r>
              <a:rPr lang="ru-RU" b="1" dirty="0" err="1" smtClean="0">
                <a:solidFill>
                  <a:srgbClr val="7030A0"/>
                </a:solidFill>
                <a:latin typeface="Times New Roman" pitchFamily="18" charset="0"/>
                <a:cs typeface="Times New Roman" pitchFamily="18" charset="0"/>
              </a:rPr>
              <a:t>цінностей</a:t>
            </a:r>
            <a:r>
              <a:rPr lang="ru-RU" b="1" dirty="0" smtClean="0">
                <a:solidFill>
                  <a:srgbClr val="7030A0"/>
                </a:solidFill>
                <a:latin typeface="Times New Roman" pitchFamily="18" charset="0"/>
                <a:cs typeface="Times New Roman" pitchFamily="18" charset="0"/>
              </a:rPr>
              <a:t> в </a:t>
            </a:r>
            <a:r>
              <a:rPr lang="ru-RU" b="1" dirty="0" err="1" smtClean="0">
                <a:solidFill>
                  <a:srgbClr val="7030A0"/>
                </a:solidFill>
                <a:latin typeface="Times New Roman" pitchFamily="18" charset="0"/>
                <a:cs typeface="Times New Roman" pitchFamily="18" charset="0"/>
              </a:rPr>
              <a:t>основі</a:t>
            </a:r>
            <a:r>
              <a:rPr lang="ru-RU" b="1" dirty="0" smtClean="0">
                <a:solidFill>
                  <a:srgbClr val="7030A0"/>
                </a:solidFill>
                <a:latin typeface="Times New Roman" pitchFamily="18" charset="0"/>
                <a:cs typeface="Times New Roman" pitchFamily="18" charset="0"/>
              </a:rPr>
              <a:t> </a:t>
            </a:r>
            <a:r>
              <a:rPr lang="ru-RU" b="1" dirty="0" err="1" smtClean="0">
                <a:solidFill>
                  <a:srgbClr val="7030A0"/>
                </a:solidFill>
                <a:latin typeface="Times New Roman" pitchFamily="18" charset="0"/>
                <a:cs typeface="Times New Roman" pitchFamily="18" charset="0"/>
              </a:rPr>
              <a:t>освітнього</a:t>
            </a:r>
            <a:r>
              <a:rPr lang="ru-RU" b="1" dirty="0" smtClean="0">
                <a:solidFill>
                  <a:srgbClr val="7030A0"/>
                </a:solidFill>
                <a:latin typeface="Times New Roman" pitchFamily="18" charset="0"/>
                <a:cs typeface="Times New Roman" pitchFamily="18" charset="0"/>
              </a:rPr>
              <a:t> </a:t>
            </a:r>
            <a:r>
              <a:rPr lang="ru-RU" b="1" dirty="0" err="1" smtClean="0">
                <a:solidFill>
                  <a:srgbClr val="7030A0"/>
                </a:solidFill>
                <a:latin typeface="Times New Roman" pitchFamily="18" charset="0"/>
                <a:cs typeface="Times New Roman" pitchFamily="18" charset="0"/>
              </a:rPr>
              <a:t>процесу</a:t>
            </a:r>
            <a:r>
              <a:rPr lang="ru-RU" b="1" dirty="0" smtClean="0">
                <a:solidFill>
                  <a:srgbClr val="7030A0"/>
                </a:solidFill>
                <a:latin typeface="Times New Roman" pitchFamily="18" charset="0"/>
                <a:cs typeface="Times New Roman" pitchFamily="18" charset="0"/>
              </a:rPr>
              <a:t>:</a:t>
            </a:r>
            <a:endParaRPr lang="ru-RU" b="1" dirty="0">
              <a:solidFill>
                <a:srgbClr val="7030A0"/>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85000" lnSpcReduction="20000"/>
          </a:bodyPr>
          <a:lstStyle/>
          <a:p>
            <a:r>
              <a:rPr lang="uk-UA" dirty="0" smtClean="0">
                <a:latin typeface="Times New Roman" pitchFamily="18" charset="0"/>
                <a:cs typeface="Times New Roman" pitchFamily="18" charset="0"/>
              </a:rPr>
              <a:t>визнання самоцінності дошкільного дитинства, його потенціалу та особливої ролі в розвитку особистості; </a:t>
            </a:r>
          </a:p>
          <a:p>
            <a:r>
              <a:rPr lang="uk-UA" dirty="0" smtClean="0">
                <a:latin typeface="Times New Roman" pitchFamily="18" charset="0"/>
                <a:cs typeface="Times New Roman" pitchFamily="18" charset="0"/>
              </a:rPr>
              <a:t>щасливе проживання дитиною дошкільного дитинства як передумова її повноцінного розвитку та подальшої самореалізації у житті; </a:t>
            </a:r>
          </a:p>
          <a:p>
            <a:r>
              <a:rPr lang="uk-UA" dirty="0" smtClean="0">
                <a:latin typeface="Times New Roman" pitchFamily="18" charset="0"/>
                <a:cs typeface="Times New Roman" pitchFamily="18" charset="0"/>
              </a:rPr>
              <a:t>повага до дитини, особливостей її розвитку та індивідуального досвіду; </a:t>
            </a:r>
          </a:p>
          <a:p>
            <a:r>
              <a:rPr lang="uk-UA" dirty="0" smtClean="0">
                <a:latin typeface="Times New Roman" pitchFamily="18" charset="0"/>
                <a:cs typeface="Times New Roman" pitchFamily="18" charset="0"/>
              </a:rPr>
              <a:t>зміцнення фізичного, психічного та соціального здоров’я дитини;</a:t>
            </a:r>
          </a:p>
          <a:p>
            <a:r>
              <a:rPr lang="uk-UA" dirty="0" smtClean="0">
                <a:latin typeface="Times New Roman" pitchFamily="18" charset="0"/>
                <a:cs typeface="Times New Roman" pitchFamily="18" charset="0"/>
              </a:rPr>
              <a:t> цінування життя й благополуччя як вміння плекати, підтримувати та створювати сприятливі умови для себе та інших у безпечного середовища в природному, предметному та соціальному оточенні; </a:t>
            </a:r>
          </a:p>
          <a:p>
            <a:r>
              <a:rPr lang="uk-UA" dirty="0" smtClean="0">
                <a:latin typeface="Times New Roman" pitchFamily="18" charset="0"/>
                <a:cs typeface="Times New Roman" pitchFamily="18" charset="0"/>
              </a:rPr>
              <a:t>розвиток творчих задатків, здібностей, талантів дітей; </a:t>
            </a:r>
          </a:p>
          <a:p>
            <a:r>
              <a:rPr lang="uk-UA" dirty="0" smtClean="0">
                <a:latin typeface="Times New Roman" pitchFamily="18" charset="0"/>
                <a:cs typeface="Times New Roman" pitchFamily="18" charset="0"/>
              </a:rPr>
              <a:t>збереження традицій національного досвіду сімейного та суспільного виховання для збагачення культурного потенціалу взаємодії між поколіннями.</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03232" cy="1143000"/>
          </a:xfrm>
        </p:spPr>
        <p:txBody>
          <a:bodyPr>
            <a:normAutofit/>
          </a:bodyPr>
          <a:lstStyle/>
          <a:p>
            <a:pPr algn="ctr"/>
            <a:r>
              <a:rPr lang="uk-UA" sz="2700" b="1" dirty="0" smtClean="0">
                <a:solidFill>
                  <a:srgbClr val="7030A0"/>
                </a:solidFill>
                <a:latin typeface="Times New Roman" pitchFamily="18" charset="0"/>
                <a:cs typeface="Times New Roman" pitchFamily="18" charset="0"/>
              </a:rPr>
              <a:t>6 базових принципів реалізації Стандарту:</a:t>
            </a:r>
            <a:endParaRPr lang="ru-RU" sz="2700" b="1" dirty="0">
              <a:solidFill>
                <a:srgbClr val="7030A0"/>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77500" lnSpcReduction="20000"/>
          </a:bodyPr>
          <a:lstStyle/>
          <a:p>
            <a:r>
              <a:rPr lang="uk-UA" dirty="0" smtClean="0">
                <a:latin typeface="Times New Roman" pitchFamily="18" charset="0"/>
                <a:cs typeface="Times New Roman" pitchFamily="18" charset="0"/>
              </a:rPr>
              <a:t>демократичність (формування засад демократичного суспільства, де кожен може бути почутим, має право на самовираження та активну участь); </a:t>
            </a:r>
          </a:p>
          <a:p>
            <a:r>
              <a:rPr lang="uk-UA" dirty="0" smtClean="0">
                <a:latin typeface="Times New Roman" pitchFamily="18" charset="0"/>
                <a:cs typeface="Times New Roman" pitchFamily="18" charset="0"/>
              </a:rPr>
              <a:t>рівний доступ до якісної дошкільної освіти кожній дитині, незалежно від місця проживання, фінансового забезпечення чи фізичних/інтелектуальних можливостей; </a:t>
            </a:r>
          </a:p>
          <a:p>
            <a:r>
              <a:rPr lang="uk-UA" dirty="0">
                <a:latin typeface="Times New Roman" pitchFamily="18" charset="0"/>
                <a:cs typeface="Times New Roman" pitchFamily="18" charset="0"/>
              </a:rPr>
              <a:t>з</a:t>
            </a:r>
            <a:r>
              <a:rPr lang="uk-UA" dirty="0" smtClean="0">
                <a:latin typeface="Times New Roman" pitchFamily="18" charset="0"/>
                <a:cs typeface="Times New Roman" pitchFamily="18" charset="0"/>
              </a:rPr>
              <a:t>абезпечення сталого розвитку України та її європейського вибору (основи соціальної, екологічної та економічної свідомості, відповідальності за власні дії та їх наслідки для довкілля); </a:t>
            </a:r>
          </a:p>
          <a:p>
            <a:r>
              <a:rPr lang="uk-UA" dirty="0" smtClean="0">
                <a:latin typeface="Times New Roman" pitchFamily="18" charset="0"/>
                <a:cs typeface="Times New Roman" pitchFamily="18" charset="0"/>
              </a:rPr>
              <a:t>міжвідомча взаємодія (співпраця закладів освіти з психологічною, соціальною та медичною службами); </a:t>
            </a:r>
          </a:p>
          <a:p>
            <a:r>
              <a:rPr lang="uk-UA" dirty="0" smtClean="0">
                <a:latin typeface="Times New Roman" pitchFamily="18" charset="0"/>
                <a:cs typeface="Times New Roman" pitchFamily="18" charset="0"/>
              </a:rPr>
              <a:t>державно-громадське та державно-приватне партнерство в організації та  управлінні дошкільною освітою; </a:t>
            </a:r>
          </a:p>
          <a:p>
            <a:r>
              <a:rPr lang="uk-UA" dirty="0" smtClean="0">
                <a:latin typeface="Times New Roman" pitchFamily="18" charset="0"/>
                <a:cs typeface="Times New Roman" pitchFamily="18" charset="0"/>
              </a:rPr>
              <a:t>соціально-педагогічне партнерство громади та всіх учасників освітнього процесу (засновників закладів освіти, батьків або осіб, які їх замінюють, керівників та працівників закладів дошкільної освіти, фахівців, що надають освітні послуги дітям дошкільного віку, інші фахівці).</a:t>
            </a:r>
            <a:endParaRPr lang="uk-UA"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solidFill>
                  <a:srgbClr val="0070C0"/>
                </a:solidFill>
                <a:latin typeface="Times New Roman" pitchFamily="18" charset="0"/>
                <a:cs typeface="Times New Roman" pitchFamily="18" charset="0"/>
              </a:rPr>
              <a:t>Наріжні підходи в організації освітнього процесу</a:t>
            </a:r>
            <a:endParaRPr lang="ru-RU" b="1" dirty="0">
              <a:solidFill>
                <a:srgbClr val="0070C0"/>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r>
              <a:rPr lang="uk-UA" sz="2800" dirty="0" err="1" smtClean="0">
                <a:latin typeface="Times New Roman" pitchFamily="18" charset="0"/>
                <a:cs typeface="Times New Roman" pitchFamily="18" charset="0"/>
              </a:rPr>
              <a:t>Діяльнісний</a:t>
            </a:r>
            <a:endParaRPr lang="uk-UA" sz="2800" dirty="0" smtClean="0">
              <a:latin typeface="Times New Roman" pitchFamily="18" charset="0"/>
              <a:cs typeface="Times New Roman" pitchFamily="18" charset="0"/>
            </a:endParaRPr>
          </a:p>
          <a:p>
            <a:r>
              <a:rPr lang="uk-UA" sz="2800" dirty="0" err="1" smtClean="0">
                <a:latin typeface="Times New Roman" pitchFamily="18" charset="0"/>
                <a:cs typeface="Times New Roman" pitchFamily="18" charset="0"/>
              </a:rPr>
              <a:t>Компетентнісний</a:t>
            </a:r>
            <a:r>
              <a:rPr lang="uk-UA" sz="2800" dirty="0" smtClean="0">
                <a:latin typeface="Times New Roman" pitchFamily="18" charset="0"/>
                <a:cs typeface="Times New Roman" pitchFamily="18" charset="0"/>
              </a:rPr>
              <a:t> </a:t>
            </a:r>
          </a:p>
          <a:p>
            <a:r>
              <a:rPr lang="uk-UA" sz="2800" dirty="0" smtClean="0">
                <a:latin typeface="Times New Roman" pitchFamily="18" charset="0"/>
                <a:cs typeface="Times New Roman" pitchFamily="18" charset="0"/>
              </a:rPr>
              <a:t>Інтегрований </a:t>
            </a:r>
          </a:p>
          <a:p>
            <a:r>
              <a:rPr lang="uk-UA" sz="2800" dirty="0" err="1" smtClean="0">
                <a:latin typeface="Times New Roman" pitchFamily="18" charset="0"/>
                <a:cs typeface="Times New Roman" pitchFamily="18" charset="0"/>
              </a:rPr>
              <a:t>Особистісно</a:t>
            </a:r>
            <a:r>
              <a:rPr lang="uk-UA" sz="2800" dirty="0" smtClean="0">
                <a:latin typeface="Times New Roman" pitchFamily="18" charset="0"/>
                <a:cs typeface="Times New Roman" pitchFamily="18" charset="0"/>
              </a:rPr>
              <a:t> орієнтований</a:t>
            </a:r>
            <a:endParaRPr lang="uk-UA"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rmAutofit fontScale="90000"/>
          </a:bodyPr>
          <a:lstStyle/>
          <a:p>
            <a:pPr algn="ctr"/>
            <a:r>
              <a:rPr lang="ru-RU" b="1" dirty="0" err="1" smtClean="0">
                <a:solidFill>
                  <a:srgbClr val="0070C0"/>
                </a:solidFill>
                <a:latin typeface="Times New Roman" panose="02020603050405020304" pitchFamily="18" charset="0"/>
                <a:cs typeface="Times New Roman" panose="02020603050405020304" pitchFamily="18" charset="0"/>
              </a:rPr>
              <a:t>Становлення</a:t>
            </a:r>
            <a:r>
              <a:rPr lang="ru-RU" b="1" dirty="0" smtClean="0">
                <a:solidFill>
                  <a:srgbClr val="0070C0"/>
                </a:solidFill>
                <a:latin typeface="Times New Roman" panose="02020603050405020304" pitchFamily="18" charset="0"/>
                <a:cs typeface="Times New Roman" panose="02020603050405020304" pitchFamily="18" charset="0"/>
              </a:rPr>
              <a:t> компетентностей </a:t>
            </a:r>
            <a:r>
              <a:rPr lang="ru-RU" b="1" dirty="0" err="1" smtClean="0">
                <a:solidFill>
                  <a:srgbClr val="0070C0"/>
                </a:solidFill>
                <a:latin typeface="Times New Roman" panose="02020603050405020304" pitchFamily="18" charset="0"/>
                <a:cs typeface="Times New Roman" panose="02020603050405020304" pitchFamily="18" charset="0"/>
              </a:rPr>
              <a:t>дитини</a:t>
            </a:r>
            <a:r>
              <a:rPr lang="ru-RU" b="1" dirty="0" smtClean="0">
                <a:solidFill>
                  <a:srgbClr val="0070C0"/>
                </a:solidFill>
                <a:latin typeface="Times New Roman" panose="02020603050405020304" pitchFamily="18" charset="0"/>
                <a:cs typeface="Times New Roman" panose="02020603050405020304" pitchFamily="18" charset="0"/>
              </a:rPr>
              <a:t> </a:t>
            </a:r>
            <a:r>
              <a:rPr lang="ru-RU" b="1" dirty="0" err="1" smtClean="0">
                <a:solidFill>
                  <a:srgbClr val="0070C0"/>
                </a:solidFill>
                <a:latin typeface="Times New Roman" panose="02020603050405020304" pitchFamily="18" charset="0"/>
                <a:cs typeface="Times New Roman" panose="02020603050405020304" pitchFamily="18" charset="0"/>
              </a:rPr>
              <a:t>під</a:t>
            </a:r>
            <a:r>
              <a:rPr lang="ru-RU" b="1" dirty="0" smtClean="0">
                <a:solidFill>
                  <a:srgbClr val="0070C0"/>
                </a:solidFill>
                <a:latin typeface="Times New Roman" panose="02020603050405020304" pitchFamily="18" charset="0"/>
                <a:cs typeface="Times New Roman" panose="02020603050405020304" pitchFamily="18" charset="0"/>
              </a:rPr>
              <a:t> час </a:t>
            </a:r>
            <a:r>
              <a:rPr lang="ru-RU" b="1" dirty="0" err="1" smtClean="0">
                <a:solidFill>
                  <a:srgbClr val="0070C0"/>
                </a:solidFill>
                <a:latin typeface="Times New Roman" panose="02020603050405020304" pitchFamily="18" charset="0"/>
                <a:cs typeface="Times New Roman" panose="02020603050405020304" pitchFamily="18" charset="0"/>
              </a:rPr>
              <a:t>здобуття</a:t>
            </a:r>
            <a:r>
              <a:rPr lang="ru-RU" b="1" dirty="0" smtClean="0">
                <a:solidFill>
                  <a:srgbClr val="0070C0"/>
                </a:solidFill>
                <a:latin typeface="Times New Roman" panose="02020603050405020304" pitchFamily="18" charset="0"/>
                <a:cs typeface="Times New Roman" panose="02020603050405020304" pitchFamily="18" charset="0"/>
              </a:rPr>
              <a:t> </a:t>
            </a:r>
            <a:r>
              <a:rPr lang="ru-RU" b="1" dirty="0" err="1" smtClean="0">
                <a:solidFill>
                  <a:srgbClr val="0070C0"/>
                </a:solidFill>
                <a:latin typeface="Times New Roman" panose="02020603050405020304" pitchFamily="18" charset="0"/>
                <a:cs typeface="Times New Roman" panose="02020603050405020304" pitchFamily="18" charset="0"/>
              </a:rPr>
              <a:t>дошкільної</a:t>
            </a:r>
            <a:r>
              <a:rPr lang="ru-RU" b="1" dirty="0" smtClean="0">
                <a:solidFill>
                  <a:srgbClr val="0070C0"/>
                </a:solidFill>
                <a:latin typeface="Times New Roman" panose="02020603050405020304" pitchFamily="18" charset="0"/>
                <a:cs typeface="Times New Roman" panose="02020603050405020304" pitchFamily="18" charset="0"/>
              </a:rPr>
              <a:t> </a:t>
            </a:r>
            <a:r>
              <a:rPr lang="ru-RU" b="1" dirty="0" err="1" smtClean="0">
                <a:solidFill>
                  <a:srgbClr val="0070C0"/>
                </a:solidFill>
                <a:latin typeface="Times New Roman" panose="02020603050405020304" pitchFamily="18" charset="0"/>
                <a:cs typeface="Times New Roman" panose="02020603050405020304" pitchFamily="18" charset="0"/>
              </a:rPr>
              <a:t>освіти</a:t>
            </a:r>
            <a:endParaRPr lang="ru-RU" b="1" dirty="0">
              <a:solidFill>
                <a:srgbClr val="0070C0"/>
              </a:solidFill>
              <a:latin typeface="Times New Roman" panose="02020603050405020304" pitchFamily="18" charset="0"/>
              <a:cs typeface="Times New Roman" panose="02020603050405020304" pitchFamily="18" charset="0"/>
            </a:endParaRPr>
          </a:p>
        </p:txBody>
      </p:sp>
      <p:sp>
        <p:nvSpPr>
          <p:cNvPr id="3" name="Содержимое 2"/>
          <p:cNvSpPr>
            <a:spLocks noGrp="1"/>
          </p:cNvSpPr>
          <p:nvPr>
            <p:ph sz="quarter" idx="1"/>
          </p:nvPr>
        </p:nvSpPr>
        <p:spPr>
          <a:xfrm>
            <a:off x="457200" y="1268760"/>
            <a:ext cx="7467600" cy="5205192"/>
          </a:xfrm>
        </p:spPr>
        <p:txBody>
          <a:bodyPr/>
          <a:lstStyle/>
          <a:p>
            <a:pPr marL="0" indent="0">
              <a:buNone/>
            </a:pPr>
            <a:r>
              <a:rPr lang="ru-RU" dirty="0" err="1" smtClean="0">
                <a:latin typeface="Times New Roman" panose="02020603050405020304" pitchFamily="18" charset="0"/>
                <a:cs typeface="Times New Roman" panose="02020603050405020304" pitchFamily="18" charset="0"/>
              </a:rPr>
              <a:t>Компетентність</a:t>
            </a:r>
            <a:r>
              <a:rPr lang="ru-RU" dirty="0" smtClean="0">
                <a:latin typeface="Times New Roman" panose="02020603050405020304" pitchFamily="18" charset="0"/>
                <a:cs typeface="Times New Roman" panose="02020603050405020304" pitchFamily="18" charset="0"/>
              </a:rPr>
              <a:t> як результат </a:t>
            </a:r>
            <a:r>
              <a:rPr lang="ru-RU" dirty="0" err="1" smtClean="0">
                <a:latin typeface="Times New Roman" panose="02020603050405020304" pitchFamily="18" charset="0"/>
                <a:cs typeface="Times New Roman" panose="02020603050405020304" pitchFamily="18" charset="0"/>
              </a:rPr>
              <a:t>дошкільної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освіти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особистісне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надбання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відображає</a:t>
            </a:r>
            <a:r>
              <a:rPr lang="ru-RU" dirty="0" smtClean="0">
                <a:latin typeface="Times New Roman" panose="02020603050405020304" pitchFamily="18" charset="0"/>
                <a:cs typeface="Times New Roman" panose="02020603050405020304" pitchFamily="18" charset="0"/>
              </a:rPr>
              <a:t> систему </a:t>
            </a:r>
            <a:r>
              <a:rPr lang="ru-RU" dirty="0" err="1" smtClean="0">
                <a:latin typeface="Times New Roman" panose="02020603050405020304" pitchFamily="18" charset="0"/>
                <a:cs typeface="Times New Roman" panose="02020603050405020304" pitchFamily="18" charset="0"/>
              </a:rPr>
              <a:t>взаємоповязаних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компонентів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фізичного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психічного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соціального</a:t>
            </a:r>
            <a:r>
              <a:rPr lang="ru-RU" dirty="0" smtClean="0">
                <a:latin typeface="Times New Roman" panose="02020603050405020304" pitchFamily="18" charset="0"/>
                <a:cs typeface="Times New Roman" panose="02020603050405020304" pitchFamily="18" charset="0"/>
              </a:rPr>
              <a:t>, духовного </a:t>
            </a:r>
            <a:r>
              <a:rPr lang="ru-RU" dirty="0" err="1" smtClean="0">
                <a:latin typeface="Times New Roman" panose="02020603050405020304" pitchFamily="18" charset="0"/>
                <a:cs typeface="Times New Roman" panose="02020603050405020304" pitchFamily="18" charset="0"/>
              </a:rPr>
              <a:t>розвитку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особистості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дитини</a:t>
            </a:r>
            <a:r>
              <a:rPr lang="ru-RU" dirty="0" smtClean="0">
                <a:latin typeface="Times New Roman" panose="02020603050405020304" pitchFamily="18" charset="0"/>
                <a:cs typeface="Times New Roman" panose="02020603050405020304" pitchFamily="18" charset="0"/>
              </a:rPr>
              <a:t>:</a:t>
            </a:r>
          </a:p>
          <a:p>
            <a:pPr marL="0" indent="0">
              <a:buNone/>
            </a:pPr>
            <a:endParaRPr lang="ru-RU" dirty="0" smtClean="0">
              <a:latin typeface="Times New Roman" panose="02020603050405020304" pitchFamily="18" charset="0"/>
              <a:cs typeface="Times New Roman" panose="02020603050405020304" pitchFamily="18" charset="0"/>
            </a:endParaRPr>
          </a:p>
          <a:p>
            <a:r>
              <a:rPr lang="ru-RU" dirty="0" err="1" smtClean="0">
                <a:latin typeface="Times New Roman" panose="02020603050405020304" pitchFamily="18" charset="0"/>
                <a:cs typeface="Times New Roman" panose="02020603050405020304" pitchFamily="18" charset="0"/>
              </a:rPr>
              <a:t>Емоційно-ціннісного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ставлення</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Сформованості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знань</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Здатності</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навичок</a:t>
            </a:r>
            <a:r>
              <a:rPr lang="ru-RU" dirty="0" smtClean="0">
                <a:latin typeface="Times New Roman" panose="02020603050405020304" pitchFamily="18" charset="0"/>
                <a:cs typeface="Times New Roman" panose="02020603050405020304" pitchFamily="18" charset="0"/>
              </a:rPr>
              <a:t> до активного, </a:t>
            </a:r>
            <a:r>
              <a:rPr lang="ru-RU" dirty="0" err="1" smtClean="0">
                <a:latin typeface="Times New Roman" panose="02020603050405020304" pitchFamily="18" charset="0"/>
                <a:cs typeface="Times New Roman" panose="02020603050405020304" pitchFamily="18" charset="0"/>
              </a:rPr>
              <a:t>творчого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впровадження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набутого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досвіду</a:t>
            </a: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та </a:t>
            </a:r>
            <a:r>
              <a:rPr lang="ru-RU" dirty="0" err="1" smtClean="0">
                <a:latin typeface="Times New Roman" panose="02020603050405020304" pitchFamily="18" charset="0"/>
                <a:cs typeface="Times New Roman" panose="02020603050405020304" pitchFamily="18" charset="0"/>
              </a:rPr>
              <a:t>відповідні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навички</a:t>
            </a:r>
            <a:endParaRPr lang="ru-RU" dirty="0">
              <a:latin typeface="Times New Roman" panose="02020603050405020304" pitchFamily="18" charset="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363</TotalTime>
  <Words>1491</Words>
  <Application>Microsoft Office PowerPoint</Application>
  <PresentationFormat>Экран (4:3)</PresentationFormat>
  <Paragraphs>156</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Эркер</vt:lpstr>
      <vt:lpstr>Оновлений Базовий компонент дошкільної освіти</vt:lpstr>
      <vt:lpstr>Слайд 2</vt:lpstr>
      <vt:lpstr>Слайд 3</vt:lpstr>
      <vt:lpstr>Мета </vt:lpstr>
      <vt:lpstr>БКДО містить чотири змістовні частини </vt:lpstr>
      <vt:lpstr> основні положення БКДО 7 цінностей в основі освітнього процесу:</vt:lpstr>
      <vt:lpstr>6 базових принципів реалізації Стандарту:</vt:lpstr>
      <vt:lpstr>Наріжні підходи в організації освітнього процесу</vt:lpstr>
      <vt:lpstr>Становлення компетентностей дитини під час здобуття дошкільної освіти</vt:lpstr>
      <vt:lpstr>Інваріатний складник</vt:lpstr>
      <vt:lpstr>Інваріатний складник</vt:lpstr>
      <vt:lpstr>Інваріатний складник</vt:lpstr>
      <vt:lpstr>Інваріатний складник</vt:lpstr>
      <vt:lpstr>Інваріатний складник</vt:lpstr>
      <vt:lpstr>Інваріатний складник</vt:lpstr>
      <vt:lpstr>Інваріатний складник</vt:lpstr>
      <vt:lpstr>Варіативний  складник</vt:lpstr>
      <vt:lpstr>Варіативний  складник</vt:lpstr>
      <vt:lpstr>Варіативний  складник</vt:lpstr>
      <vt:lpstr>Варіативний  складник</vt:lpstr>
      <vt:lpstr>Варіативний  складник</vt:lpstr>
      <vt:lpstr>Варіативний  складник</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RePack by SPecialiST</cp:lastModifiedBy>
  <cp:revision>33</cp:revision>
  <dcterms:created xsi:type="dcterms:W3CDTF">2021-01-26T22:05:43Z</dcterms:created>
  <dcterms:modified xsi:type="dcterms:W3CDTF">2021-02-03T20:56:29Z</dcterms:modified>
</cp:coreProperties>
</file>